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Calibri" panose="020F0502020204030204" pitchFamily="34" charset="0"/>
      <p:regular r:id="rId8"/>
      <p:bold r:id="rId9"/>
      <p:italic r:id="rId10"/>
      <p:boldItalic r:id="rId11"/>
    </p:embeddedFont>
    <p:embeddedFont>
      <p:font typeface="Lato" panose="020F0502020204030203" pitchFamily="34" charset="0"/>
      <p:regular r:id="rId12"/>
      <p:bold r:id="rId13"/>
      <p:italic r:id="rId14"/>
      <p:boldItalic r:id="rId15"/>
    </p:embeddedFont>
    <p:embeddedFont>
      <p:font typeface="Lato Italics" panose="020B0604020202020204" charset="0"/>
      <p:regular r:id="rId16"/>
    </p:embeddedFont>
    <p:embeddedFont>
      <p:font typeface="Poppins ExtraBold" panose="00000900000000000000" pitchFamily="2" charset="0"/>
      <p:regular r:id="rId17"/>
      <p:bold r:id="rId18"/>
    </p:embeddedFont>
    <p:embeddedFont>
      <p:font typeface="Poppins ExtraBold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1" d="100"/>
          <a:sy n="41" d="100"/>
        </p:scale>
        <p:origin x="416"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tableStyles" Target="tableStyles.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theme" Target="theme/theme1.xml"/></Relationships>
</file>

<file path=ppt/media/image1.png>
</file>

<file path=ppt/media/image2.svg>
</file>

<file path=ppt/media/image3.png>
</file>

<file path=ppt/media/image4.sv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5004959" y="1860459"/>
            <a:ext cx="6566081" cy="6566081"/>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4" name="Group 4"/>
          <p:cNvGrpSpPr/>
          <p:nvPr/>
        </p:nvGrpSpPr>
        <p:grpSpPr>
          <a:xfrm rot="2700000">
            <a:off x="15361560" y="2217060"/>
            <a:ext cx="5852880" cy="5852880"/>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6" name="Group 6"/>
          <p:cNvGrpSpPr/>
          <p:nvPr/>
        </p:nvGrpSpPr>
        <p:grpSpPr>
          <a:xfrm rot="2700000">
            <a:off x="11143419" y="8163269"/>
            <a:ext cx="6164339" cy="6164339"/>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pic>
        <p:nvPicPr>
          <p:cNvPr id="8" name="Picture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499815" y="1028700"/>
            <a:ext cx="766692" cy="639839"/>
          </a:xfrm>
          <a:prstGeom prst="rect">
            <a:avLst/>
          </a:prstGeom>
        </p:spPr>
      </p:pic>
      <p:sp>
        <p:nvSpPr>
          <p:cNvPr id="9" name="TextBox 9"/>
          <p:cNvSpPr txBox="1"/>
          <p:nvPr/>
        </p:nvSpPr>
        <p:spPr>
          <a:xfrm>
            <a:off x="2199500" y="3155092"/>
            <a:ext cx="12616379" cy="4114800"/>
          </a:xfrm>
          <a:prstGeom prst="rect">
            <a:avLst/>
          </a:prstGeom>
        </p:spPr>
        <p:txBody>
          <a:bodyPr lIns="0" tIns="0" rIns="0" bIns="0" rtlCol="0" anchor="t">
            <a:spAutoFit/>
          </a:bodyPr>
          <a:lstStyle/>
          <a:p>
            <a:pPr>
              <a:lnSpc>
                <a:spcPts val="10499"/>
              </a:lnSpc>
            </a:pPr>
            <a:r>
              <a:rPr lang="en-US" sz="9999" spc="999">
                <a:solidFill>
                  <a:srgbClr val="5271FF"/>
                </a:solidFill>
                <a:latin typeface="Poppins ExtraBold Bold"/>
              </a:rPr>
              <a:t>UNIVERSITY ADMISSION PREDICTOR</a:t>
            </a:r>
          </a:p>
        </p:txBody>
      </p:sp>
      <p:sp>
        <p:nvSpPr>
          <p:cNvPr id="10" name="TextBox 10"/>
          <p:cNvSpPr txBox="1"/>
          <p:nvPr/>
        </p:nvSpPr>
        <p:spPr>
          <a:xfrm>
            <a:off x="1312686" y="7467648"/>
            <a:ext cx="12616379" cy="1590675"/>
          </a:xfrm>
          <a:prstGeom prst="rect">
            <a:avLst/>
          </a:prstGeom>
        </p:spPr>
        <p:txBody>
          <a:bodyPr lIns="0" tIns="0" rIns="0" bIns="0" rtlCol="0" anchor="t">
            <a:spAutoFit/>
          </a:bodyPr>
          <a:lstStyle/>
          <a:p>
            <a:pPr>
              <a:lnSpc>
                <a:spcPts val="4200"/>
              </a:lnSpc>
            </a:pPr>
            <a:r>
              <a:rPr lang="en-US" sz="3000" spc="300">
                <a:solidFill>
                  <a:srgbClr val="000000"/>
                </a:solidFill>
                <a:latin typeface="Lato"/>
              </a:rPr>
              <a:t>BY</a:t>
            </a:r>
          </a:p>
          <a:p>
            <a:pPr>
              <a:lnSpc>
                <a:spcPts val="4200"/>
              </a:lnSpc>
            </a:pPr>
            <a:r>
              <a:rPr lang="en-US" sz="3000" spc="300">
                <a:solidFill>
                  <a:srgbClr val="000000"/>
                </a:solidFill>
                <a:latin typeface="Lato"/>
              </a:rPr>
              <a:t>ANJUNIRANJANA ANILKUMAR</a:t>
            </a:r>
          </a:p>
          <a:p>
            <a:pPr>
              <a:lnSpc>
                <a:spcPts val="4200"/>
              </a:lnSpc>
            </a:pPr>
            <a:r>
              <a:rPr lang="en-US" sz="3000" spc="300">
                <a:solidFill>
                  <a:srgbClr val="000000"/>
                </a:solidFill>
                <a:latin typeface="Lato"/>
              </a:rPr>
              <a:t>HARRINI LAKSHMI NARAYANAN</a:t>
            </a:r>
          </a:p>
        </p:txBody>
      </p:sp>
      <p:pic>
        <p:nvPicPr>
          <p:cNvPr id="11" name="Picture 11"/>
          <p:cNvPicPr>
            <a:picLocks noChangeAspect="1"/>
          </p:cNvPicPr>
          <p:nvPr/>
        </p:nvPicPr>
        <p:blipFill>
          <a:blip r:embed="rId4">
            <a:alphaModFix amt="69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4134433" y="1004889"/>
            <a:ext cx="12993464" cy="2102579"/>
          </a:xfrm>
          <a:prstGeom prst="rect">
            <a:avLst/>
          </a:prstGeom>
        </p:spPr>
      </p:pic>
      <p:grpSp>
        <p:nvGrpSpPr>
          <p:cNvPr id="12" name="Group 12"/>
          <p:cNvGrpSpPr/>
          <p:nvPr/>
        </p:nvGrpSpPr>
        <p:grpSpPr>
          <a:xfrm>
            <a:off x="0" y="0"/>
            <a:ext cx="541602" cy="10287000"/>
            <a:chOff x="0" y="0"/>
            <a:chExt cx="157867" cy="2998468"/>
          </a:xfrm>
        </p:grpSpPr>
        <p:sp>
          <p:nvSpPr>
            <p:cNvPr id="13" name="Freeform 13"/>
            <p:cNvSpPr/>
            <p:nvPr/>
          </p:nvSpPr>
          <p:spPr>
            <a:xfrm>
              <a:off x="0" y="0"/>
              <a:ext cx="157867" cy="2998468"/>
            </a:xfrm>
            <a:custGeom>
              <a:avLst/>
              <a:gdLst/>
              <a:ahLst/>
              <a:cxnLst/>
              <a:rect l="l" t="t" r="r" b="b"/>
              <a:pathLst>
                <a:path w="157867" h="2998468">
                  <a:moveTo>
                    <a:pt x="0" y="0"/>
                  </a:moveTo>
                  <a:lnTo>
                    <a:pt x="157867" y="0"/>
                  </a:lnTo>
                  <a:lnTo>
                    <a:pt x="157867" y="2998468"/>
                  </a:lnTo>
                  <a:lnTo>
                    <a:pt x="0" y="2998468"/>
                  </a:lnTo>
                  <a:close/>
                </a:path>
              </a:pathLst>
            </a:custGeom>
            <a:solidFill>
              <a:srgbClr val="2B4A9D"/>
            </a:solid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5004959" y="1860459"/>
            <a:ext cx="6566081" cy="6566081"/>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4" name="Group 4"/>
          <p:cNvGrpSpPr/>
          <p:nvPr/>
        </p:nvGrpSpPr>
        <p:grpSpPr>
          <a:xfrm rot="2700000">
            <a:off x="15361560" y="2217060"/>
            <a:ext cx="5852880" cy="5852880"/>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6" name="Group 6"/>
          <p:cNvGrpSpPr/>
          <p:nvPr/>
        </p:nvGrpSpPr>
        <p:grpSpPr>
          <a:xfrm rot="2700000">
            <a:off x="11143419" y="8043030"/>
            <a:ext cx="6164339" cy="6164339"/>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8" name="Group 8"/>
          <p:cNvGrpSpPr/>
          <p:nvPr/>
        </p:nvGrpSpPr>
        <p:grpSpPr>
          <a:xfrm rot="2700000">
            <a:off x="11143419" y="-3920369"/>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0" name="Group 10"/>
          <p:cNvGrpSpPr>
            <a:grpSpLocks noChangeAspect="1"/>
          </p:cNvGrpSpPr>
          <p:nvPr/>
        </p:nvGrpSpPr>
        <p:grpSpPr>
          <a:xfrm>
            <a:off x="13296280" y="1955378"/>
            <a:ext cx="3963020" cy="5276243"/>
            <a:chOff x="0" y="0"/>
            <a:chExt cx="3663950" cy="4878070"/>
          </a:xfrm>
        </p:grpSpPr>
        <p:sp>
          <p:nvSpPr>
            <p:cNvPr id="11" name="Freeform 11"/>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2"/>
              <a:stretch>
                <a:fillRect l="-50291" r="-50291"/>
              </a:stretch>
            </a:blipFill>
          </p:spPr>
        </p:sp>
        <p:sp>
          <p:nvSpPr>
            <p:cNvPr id="12" name="Freeform 12"/>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5271FF"/>
            </a:solidFill>
          </p:spPr>
        </p:sp>
      </p:grpSp>
      <p:grpSp>
        <p:nvGrpSpPr>
          <p:cNvPr id="13" name="Group 13"/>
          <p:cNvGrpSpPr>
            <a:grpSpLocks noChangeAspect="1"/>
          </p:cNvGrpSpPr>
          <p:nvPr/>
        </p:nvGrpSpPr>
        <p:grpSpPr>
          <a:xfrm>
            <a:off x="11455892" y="3055379"/>
            <a:ext cx="3963020" cy="5276243"/>
            <a:chOff x="0" y="0"/>
            <a:chExt cx="3663950" cy="4878070"/>
          </a:xfrm>
        </p:grpSpPr>
        <p:sp>
          <p:nvSpPr>
            <p:cNvPr id="14" name="Freeform 14"/>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3"/>
              <a:stretch>
                <a:fillRect t="-6086" b="-6086"/>
              </a:stretch>
            </a:blipFill>
          </p:spPr>
        </p:sp>
        <p:sp>
          <p:nvSpPr>
            <p:cNvPr id="15" name="Freeform 15"/>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5271FF"/>
            </a:solidFill>
          </p:spPr>
        </p:sp>
      </p:grpSp>
      <p:sp>
        <p:nvSpPr>
          <p:cNvPr id="16" name="TextBox 16"/>
          <p:cNvSpPr txBox="1"/>
          <p:nvPr/>
        </p:nvSpPr>
        <p:spPr>
          <a:xfrm>
            <a:off x="1028700" y="1057275"/>
            <a:ext cx="9135755" cy="1190625"/>
          </a:xfrm>
          <a:prstGeom prst="rect">
            <a:avLst/>
          </a:prstGeom>
        </p:spPr>
        <p:txBody>
          <a:bodyPr lIns="0" tIns="0" rIns="0" bIns="0" rtlCol="0" anchor="t">
            <a:spAutoFit/>
          </a:bodyPr>
          <a:lstStyle/>
          <a:p>
            <a:pPr algn="ctr">
              <a:lnSpc>
                <a:spcPts val="8400"/>
              </a:lnSpc>
            </a:pPr>
            <a:r>
              <a:rPr lang="en-US" sz="8000" spc="400">
                <a:solidFill>
                  <a:srgbClr val="2B4A9D"/>
                </a:solidFill>
                <a:latin typeface="Poppins ExtraBold"/>
              </a:rPr>
              <a:t>AIM</a:t>
            </a:r>
          </a:p>
        </p:txBody>
      </p:sp>
      <p:sp>
        <p:nvSpPr>
          <p:cNvPr id="17" name="TextBox 17"/>
          <p:cNvSpPr txBox="1"/>
          <p:nvPr/>
        </p:nvSpPr>
        <p:spPr>
          <a:xfrm>
            <a:off x="1063041" y="3453971"/>
            <a:ext cx="9101414" cy="3178947"/>
          </a:xfrm>
          <a:prstGeom prst="rect">
            <a:avLst/>
          </a:prstGeom>
        </p:spPr>
        <p:txBody>
          <a:bodyPr wrap="square" lIns="0" tIns="0" rIns="0" bIns="0" rtlCol="0" anchor="t">
            <a:spAutoFit/>
          </a:bodyPr>
          <a:lstStyle/>
          <a:p>
            <a:pPr>
              <a:lnSpc>
                <a:spcPts val="4200"/>
              </a:lnSpc>
            </a:pPr>
            <a:r>
              <a:rPr lang="en-US" sz="3200" spc="300" dirty="0">
                <a:solidFill>
                  <a:srgbClr val="000000"/>
                </a:solidFill>
                <a:latin typeface="Lato Italics" panose="020B0604020202020204" charset="0"/>
                <a:ea typeface="Lato Italics" panose="020B0604020202020204" charset="0"/>
                <a:cs typeface="Lato Italics" panose="020B0604020202020204" charset="0"/>
              </a:rPr>
              <a:t>The main goal of our project is to predict the probability of the admission of the student in particular university based on various parameters such as GRE, TOFL scores, CGPA etc.</a:t>
            </a:r>
          </a:p>
          <a:p>
            <a:pPr>
              <a:lnSpc>
                <a:spcPts val="4200"/>
              </a:lnSpc>
            </a:pPr>
            <a:endParaRPr lang="en-US" sz="3200" spc="300" dirty="0">
              <a:solidFill>
                <a:srgbClr val="000000"/>
              </a:solidFill>
              <a:latin typeface="Lato"/>
            </a:endParaRPr>
          </a:p>
        </p:txBody>
      </p:sp>
      <p:grpSp>
        <p:nvGrpSpPr>
          <p:cNvPr id="18" name="Group 18"/>
          <p:cNvGrpSpPr/>
          <p:nvPr/>
        </p:nvGrpSpPr>
        <p:grpSpPr>
          <a:xfrm rot="5400000">
            <a:off x="-1309" y="1309"/>
            <a:ext cx="1635964" cy="1633346"/>
            <a:chOff x="0" y="0"/>
            <a:chExt cx="6350000" cy="6339840"/>
          </a:xfrm>
        </p:grpSpPr>
        <p:sp>
          <p:nvSpPr>
            <p:cNvPr id="19" name="Freeform 1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B4A9D"/>
            </a:solid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76816" y="0"/>
            <a:ext cx="452408" cy="10287000"/>
            <a:chOff x="0" y="0"/>
            <a:chExt cx="165040" cy="3752725"/>
          </a:xfrm>
        </p:grpSpPr>
        <p:sp>
          <p:nvSpPr>
            <p:cNvPr id="3" name="Freeform 3"/>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sp>
      </p:grpSp>
      <p:grpSp>
        <p:nvGrpSpPr>
          <p:cNvPr id="4" name="Group 4"/>
          <p:cNvGrpSpPr/>
          <p:nvPr/>
        </p:nvGrpSpPr>
        <p:grpSpPr>
          <a:xfrm rot="-2700000">
            <a:off x="15385959" y="1860459"/>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15742560" y="221706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11524419" y="8043030"/>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0" name="Group 10"/>
          <p:cNvGrpSpPr/>
          <p:nvPr/>
        </p:nvGrpSpPr>
        <p:grpSpPr>
          <a:xfrm rot="2700000">
            <a:off x="11524419" y="-3920369"/>
            <a:ext cx="6164339" cy="6164339"/>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2" name="Group 12"/>
          <p:cNvGrpSpPr>
            <a:grpSpLocks noChangeAspect="1"/>
          </p:cNvGrpSpPr>
          <p:nvPr/>
        </p:nvGrpSpPr>
        <p:grpSpPr>
          <a:xfrm>
            <a:off x="13677280" y="1955378"/>
            <a:ext cx="3963020" cy="5276243"/>
            <a:chOff x="0" y="0"/>
            <a:chExt cx="3663950" cy="4878070"/>
          </a:xfrm>
        </p:grpSpPr>
        <p:sp>
          <p:nvSpPr>
            <p:cNvPr id="13" name="Freeform 13"/>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2"/>
              <a:stretch>
                <a:fillRect l="-50291" r="-50291"/>
              </a:stretch>
            </a:blipFill>
          </p:spPr>
        </p:sp>
        <p:sp>
          <p:nvSpPr>
            <p:cNvPr id="14" name="Freeform 14"/>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5271FF"/>
            </a:solidFill>
          </p:spPr>
        </p:sp>
      </p:grpSp>
      <p:grpSp>
        <p:nvGrpSpPr>
          <p:cNvPr id="15" name="Group 15"/>
          <p:cNvGrpSpPr>
            <a:grpSpLocks noChangeAspect="1"/>
          </p:cNvGrpSpPr>
          <p:nvPr/>
        </p:nvGrpSpPr>
        <p:grpSpPr>
          <a:xfrm>
            <a:off x="11836892" y="3055379"/>
            <a:ext cx="3963020" cy="5276243"/>
            <a:chOff x="0" y="0"/>
            <a:chExt cx="3663950" cy="4878070"/>
          </a:xfrm>
        </p:grpSpPr>
        <p:sp>
          <p:nvSpPr>
            <p:cNvPr id="16" name="Freeform 16"/>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3"/>
              <a:stretch>
                <a:fillRect l="-55671" r="-44910"/>
              </a:stretch>
            </a:blipFill>
          </p:spPr>
        </p:sp>
        <p:sp>
          <p:nvSpPr>
            <p:cNvPr id="17" name="Freeform 17"/>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5271FF"/>
            </a:solidFill>
          </p:spPr>
        </p:sp>
      </p:grpSp>
      <p:grpSp>
        <p:nvGrpSpPr>
          <p:cNvPr id="18" name="Group 18"/>
          <p:cNvGrpSpPr/>
          <p:nvPr/>
        </p:nvGrpSpPr>
        <p:grpSpPr>
          <a:xfrm rot="-5400000">
            <a:off x="568482" y="1960670"/>
            <a:ext cx="829509" cy="1966473"/>
            <a:chOff x="0" y="0"/>
            <a:chExt cx="2354580" cy="5581882"/>
          </a:xfrm>
        </p:grpSpPr>
        <p:sp>
          <p:nvSpPr>
            <p:cNvPr id="19" name="Freeform 19"/>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grpSp>
        <p:nvGrpSpPr>
          <p:cNvPr id="20" name="Group 20"/>
          <p:cNvGrpSpPr/>
          <p:nvPr/>
        </p:nvGrpSpPr>
        <p:grpSpPr>
          <a:xfrm rot="-5400000">
            <a:off x="4980926" y="-2587876"/>
            <a:ext cx="1629197" cy="7951652"/>
            <a:chOff x="0" y="0"/>
            <a:chExt cx="2354580" cy="11492046"/>
          </a:xfrm>
        </p:grpSpPr>
        <p:sp>
          <p:nvSpPr>
            <p:cNvPr id="21" name="Freeform 21"/>
            <p:cNvSpPr/>
            <p:nvPr/>
          </p:nvSpPr>
          <p:spPr>
            <a:xfrm>
              <a:off x="0" y="0"/>
              <a:ext cx="2353310" cy="11492046"/>
            </a:xfrm>
            <a:custGeom>
              <a:avLst/>
              <a:gdLst/>
              <a:ahLst/>
              <a:cxnLst/>
              <a:rect l="l" t="t" r="r" b="b"/>
              <a:pathLst>
                <a:path w="2353310" h="11492046">
                  <a:moveTo>
                    <a:pt x="784860" y="11424736"/>
                  </a:moveTo>
                  <a:cubicBezTo>
                    <a:pt x="905510" y="11465376"/>
                    <a:pt x="1042670" y="11492046"/>
                    <a:pt x="1177290" y="11492046"/>
                  </a:cubicBezTo>
                  <a:cubicBezTo>
                    <a:pt x="1311910" y="11492046"/>
                    <a:pt x="1441450" y="11469186"/>
                    <a:pt x="1560830" y="11428546"/>
                  </a:cubicBezTo>
                  <a:cubicBezTo>
                    <a:pt x="1563370" y="11427276"/>
                    <a:pt x="1565910" y="11427276"/>
                    <a:pt x="1568450" y="11426006"/>
                  </a:cubicBezTo>
                  <a:cubicBezTo>
                    <a:pt x="2016760" y="11263446"/>
                    <a:pt x="2346960" y="10834186"/>
                    <a:pt x="2353310" y="10306003"/>
                  </a:cubicBezTo>
                  <a:lnTo>
                    <a:pt x="2353310" y="0"/>
                  </a:lnTo>
                  <a:lnTo>
                    <a:pt x="0" y="0"/>
                  </a:lnTo>
                  <a:lnTo>
                    <a:pt x="0" y="10298100"/>
                  </a:lnTo>
                  <a:cubicBezTo>
                    <a:pt x="6350" y="10836725"/>
                    <a:pt x="331470" y="11265986"/>
                    <a:pt x="784860" y="11424736"/>
                  </a:cubicBezTo>
                  <a:close/>
                </a:path>
              </a:pathLst>
            </a:custGeom>
            <a:solidFill>
              <a:srgbClr val="2B4A9D"/>
            </a:solidFill>
          </p:spPr>
        </p:sp>
      </p:grpSp>
      <p:grpSp>
        <p:nvGrpSpPr>
          <p:cNvPr id="22" name="Group 22"/>
          <p:cNvGrpSpPr/>
          <p:nvPr/>
        </p:nvGrpSpPr>
        <p:grpSpPr>
          <a:xfrm rot="-5400000">
            <a:off x="568482" y="4415830"/>
            <a:ext cx="829509" cy="1966473"/>
            <a:chOff x="0" y="0"/>
            <a:chExt cx="2354580" cy="5581882"/>
          </a:xfrm>
        </p:grpSpPr>
        <p:sp>
          <p:nvSpPr>
            <p:cNvPr id="23" name="Freeform 23"/>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grpSp>
        <p:nvGrpSpPr>
          <p:cNvPr id="24" name="Group 24"/>
          <p:cNvGrpSpPr/>
          <p:nvPr/>
        </p:nvGrpSpPr>
        <p:grpSpPr>
          <a:xfrm rot="-5400000">
            <a:off x="568482" y="6870991"/>
            <a:ext cx="829509" cy="1966473"/>
            <a:chOff x="0" y="0"/>
            <a:chExt cx="2354580" cy="5581882"/>
          </a:xfrm>
        </p:grpSpPr>
        <p:sp>
          <p:nvSpPr>
            <p:cNvPr id="25" name="Freeform 25"/>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sp>
        <p:nvSpPr>
          <p:cNvPr id="26" name="TextBox 26"/>
          <p:cNvSpPr txBox="1"/>
          <p:nvPr/>
        </p:nvSpPr>
        <p:spPr>
          <a:xfrm>
            <a:off x="2123218" y="3339611"/>
            <a:ext cx="9076677" cy="5326740"/>
          </a:xfrm>
          <a:prstGeom prst="rect">
            <a:avLst/>
          </a:prstGeom>
        </p:spPr>
        <p:txBody>
          <a:bodyPr lIns="0" tIns="0" rIns="0" bIns="0" rtlCol="0" anchor="t">
            <a:spAutoFit/>
          </a:bodyPr>
          <a:lstStyle/>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400 entries</a:t>
            </a: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The parameters in the dataset are -</a:t>
            </a:r>
          </a:p>
          <a:p>
            <a:pPr>
              <a:lnSpc>
                <a:spcPts val="3813"/>
              </a:lnSpc>
            </a:pPr>
            <a:endParaRPr lang="en-US" sz="3200" spc="305" dirty="0">
              <a:solidFill>
                <a:srgbClr val="000000"/>
              </a:solidFill>
              <a:latin typeface="Lato Italics" panose="020B0604020202020204" charset="0"/>
              <a:ea typeface="Lato Italics" panose="020B0604020202020204" charset="0"/>
              <a:cs typeface="Lato Italics" panose="020B0604020202020204" charset="0"/>
            </a:endParaRP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Serial No</a:t>
            </a: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GRE Score </a:t>
            </a: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TOEFL Score</a:t>
            </a: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University Rating</a:t>
            </a: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SOP  </a:t>
            </a: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LOR</a:t>
            </a: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CGPA</a:t>
            </a: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Chance of Admit </a:t>
            </a:r>
          </a:p>
        </p:txBody>
      </p:sp>
      <p:sp>
        <p:nvSpPr>
          <p:cNvPr id="27" name="TextBox 27"/>
          <p:cNvSpPr txBox="1"/>
          <p:nvPr/>
        </p:nvSpPr>
        <p:spPr>
          <a:xfrm>
            <a:off x="2123218" y="897430"/>
            <a:ext cx="7020782" cy="1019175"/>
          </a:xfrm>
          <a:prstGeom prst="rect">
            <a:avLst/>
          </a:prstGeom>
        </p:spPr>
        <p:txBody>
          <a:bodyPr lIns="0" tIns="0" rIns="0" bIns="0" rtlCol="0" anchor="t">
            <a:spAutoFit/>
          </a:bodyPr>
          <a:lstStyle/>
          <a:p>
            <a:pPr algn="ctr">
              <a:lnSpc>
                <a:spcPts val="7349"/>
              </a:lnSpc>
            </a:pPr>
            <a:r>
              <a:rPr lang="en-US" sz="6999" spc="349">
                <a:solidFill>
                  <a:srgbClr val="FFFFFF"/>
                </a:solidFill>
                <a:latin typeface="Poppins ExtraBold"/>
              </a:rPr>
              <a:t>DATA SET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76816" y="0"/>
            <a:ext cx="452408" cy="10287000"/>
            <a:chOff x="0" y="0"/>
            <a:chExt cx="165040" cy="3752725"/>
          </a:xfrm>
        </p:grpSpPr>
        <p:sp>
          <p:nvSpPr>
            <p:cNvPr id="3" name="Freeform 3"/>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sp>
      </p:grpSp>
      <p:grpSp>
        <p:nvGrpSpPr>
          <p:cNvPr id="4" name="Group 4"/>
          <p:cNvGrpSpPr/>
          <p:nvPr/>
        </p:nvGrpSpPr>
        <p:grpSpPr>
          <a:xfrm rot="-2700000">
            <a:off x="15385959" y="1860459"/>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15742560" y="221706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11524419" y="8043030"/>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0" name="Group 10"/>
          <p:cNvGrpSpPr/>
          <p:nvPr/>
        </p:nvGrpSpPr>
        <p:grpSpPr>
          <a:xfrm rot="2700000">
            <a:off x="11524419" y="-3920369"/>
            <a:ext cx="6164339" cy="6164339"/>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2" name="Group 12"/>
          <p:cNvGrpSpPr>
            <a:grpSpLocks noChangeAspect="1"/>
          </p:cNvGrpSpPr>
          <p:nvPr/>
        </p:nvGrpSpPr>
        <p:grpSpPr>
          <a:xfrm>
            <a:off x="13677280" y="1955378"/>
            <a:ext cx="3963020" cy="5276243"/>
            <a:chOff x="0" y="0"/>
            <a:chExt cx="3663950" cy="4878070"/>
          </a:xfrm>
        </p:grpSpPr>
        <p:sp>
          <p:nvSpPr>
            <p:cNvPr id="13" name="Freeform 13"/>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2"/>
              <a:stretch>
                <a:fillRect l="-50291" r="-50291"/>
              </a:stretch>
            </a:blipFill>
          </p:spPr>
        </p:sp>
        <p:sp>
          <p:nvSpPr>
            <p:cNvPr id="14" name="Freeform 14"/>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5271FF"/>
            </a:solidFill>
          </p:spPr>
        </p:sp>
      </p:grpSp>
      <p:grpSp>
        <p:nvGrpSpPr>
          <p:cNvPr id="15" name="Group 15"/>
          <p:cNvGrpSpPr>
            <a:grpSpLocks noChangeAspect="1"/>
          </p:cNvGrpSpPr>
          <p:nvPr/>
        </p:nvGrpSpPr>
        <p:grpSpPr>
          <a:xfrm>
            <a:off x="11836892" y="3055379"/>
            <a:ext cx="3963020" cy="5276243"/>
            <a:chOff x="0" y="0"/>
            <a:chExt cx="3663950" cy="4878070"/>
          </a:xfrm>
        </p:grpSpPr>
        <p:sp>
          <p:nvSpPr>
            <p:cNvPr id="16" name="Freeform 16"/>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3"/>
              <a:stretch>
                <a:fillRect l="-55671" r="-44910"/>
              </a:stretch>
            </a:blipFill>
          </p:spPr>
        </p:sp>
        <p:sp>
          <p:nvSpPr>
            <p:cNvPr id="17" name="Freeform 17"/>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5271FF"/>
            </a:solidFill>
          </p:spPr>
        </p:sp>
      </p:grpSp>
      <p:grpSp>
        <p:nvGrpSpPr>
          <p:cNvPr id="18" name="Group 18"/>
          <p:cNvGrpSpPr/>
          <p:nvPr/>
        </p:nvGrpSpPr>
        <p:grpSpPr>
          <a:xfrm rot="-5400000">
            <a:off x="568482" y="1960670"/>
            <a:ext cx="829509" cy="1966473"/>
            <a:chOff x="0" y="0"/>
            <a:chExt cx="2354580" cy="5581882"/>
          </a:xfrm>
        </p:grpSpPr>
        <p:sp>
          <p:nvSpPr>
            <p:cNvPr id="19" name="Freeform 19"/>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grpSp>
        <p:nvGrpSpPr>
          <p:cNvPr id="20" name="Group 20"/>
          <p:cNvGrpSpPr/>
          <p:nvPr/>
        </p:nvGrpSpPr>
        <p:grpSpPr>
          <a:xfrm rot="-5400000">
            <a:off x="4980926" y="-2587876"/>
            <a:ext cx="1629197" cy="7951652"/>
            <a:chOff x="0" y="0"/>
            <a:chExt cx="2354580" cy="11492046"/>
          </a:xfrm>
        </p:grpSpPr>
        <p:sp>
          <p:nvSpPr>
            <p:cNvPr id="21" name="Freeform 21"/>
            <p:cNvSpPr/>
            <p:nvPr/>
          </p:nvSpPr>
          <p:spPr>
            <a:xfrm>
              <a:off x="0" y="0"/>
              <a:ext cx="2353310" cy="11492046"/>
            </a:xfrm>
            <a:custGeom>
              <a:avLst/>
              <a:gdLst/>
              <a:ahLst/>
              <a:cxnLst/>
              <a:rect l="l" t="t" r="r" b="b"/>
              <a:pathLst>
                <a:path w="2353310" h="11492046">
                  <a:moveTo>
                    <a:pt x="784860" y="11424736"/>
                  </a:moveTo>
                  <a:cubicBezTo>
                    <a:pt x="905510" y="11465376"/>
                    <a:pt x="1042670" y="11492046"/>
                    <a:pt x="1177290" y="11492046"/>
                  </a:cubicBezTo>
                  <a:cubicBezTo>
                    <a:pt x="1311910" y="11492046"/>
                    <a:pt x="1441450" y="11469186"/>
                    <a:pt x="1560830" y="11428546"/>
                  </a:cubicBezTo>
                  <a:cubicBezTo>
                    <a:pt x="1563370" y="11427276"/>
                    <a:pt x="1565910" y="11427276"/>
                    <a:pt x="1568450" y="11426006"/>
                  </a:cubicBezTo>
                  <a:cubicBezTo>
                    <a:pt x="2016760" y="11263446"/>
                    <a:pt x="2346960" y="10834186"/>
                    <a:pt x="2353310" y="10306003"/>
                  </a:cubicBezTo>
                  <a:lnTo>
                    <a:pt x="2353310" y="0"/>
                  </a:lnTo>
                  <a:lnTo>
                    <a:pt x="0" y="0"/>
                  </a:lnTo>
                  <a:lnTo>
                    <a:pt x="0" y="10298100"/>
                  </a:lnTo>
                  <a:cubicBezTo>
                    <a:pt x="6350" y="10836725"/>
                    <a:pt x="331470" y="11265986"/>
                    <a:pt x="784860" y="11424736"/>
                  </a:cubicBezTo>
                  <a:close/>
                </a:path>
              </a:pathLst>
            </a:custGeom>
            <a:solidFill>
              <a:srgbClr val="2B4A9D"/>
            </a:solidFill>
          </p:spPr>
        </p:sp>
      </p:grpSp>
      <p:grpSp>
        <p:nvGrpSpPr>
          <p:cNvPr id="22" name="Group 22"/>
          <p:cNvGrpSpPr/>
          <p:nvPr/>
        </p:nvGrpSpPr>
        <p:grpSpPr>
          <a:xfrm rot="-5400000">
            <a:off x="568482" y="4415830"/>
            <a:ext cx="829509" cy="1966473"/>
            <a:chOff x="0" y="0"/>
            <a:chExt cx="2354580" cy="5581882"/>
          </a:xfrm>
        </p:grpSpPr>
        <p:sp>
          <p:nvSpPr>
            <p:cNvPr id="23" name="Freeform 23"/>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grpSp>
        <p:nvGrpSpPr>
          <p:cNvPr id="24" name="Group 24"/>
          <p:cNvGrpSpPr/>
          <p:nvPr/>
        </p:nvGrpSpPr>
        <p:grpSpPr>
          <a:xfrm rot="-5400000">
            <a:off x="568482" y="6870991"/>
            <a:ext cx="829509" cy="1966473"/>
            <a:chOff x="0" y="0"/>
            <a:chExt cx="2354580" cy="5581882"/>
          </a:xfrm>
        </p:grpSpPr>
        <p:sp>
          <p:nvSpPr>
            <p:cNvPr id="25" name="Freeform 25"/>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sp>
        <p:nvSpPr>
          <p:cNvPr id="26" name="TextBox 26"/>
          <p:cNvSpPr txBox="1"/>
          <p:nvPr/>
        </p:nvSpPr>
        <p:spPr>
          <a:xfrm>
            <a:off x="2363344" y="3004883"/>
            <a:ext cx="9076677" cy="4834593"/>
          </a:xfrm>
          <a:prstGeom prst="rect">
            <a:avLst/>
          </a:prstGeom>
        </p:spPr>
        <p:txBody>
          <a:bodyPr lIns="0" tIns="0" rIns="0" bIns="0" rtlCol="0" anchor="t">
            <a:spAutoFit/>
          </a:bodyPr>
          <a:lstStyle/>
          <a:p>
            <a:pPr marL="658622" lvl="1" indent="-329311">
              <a:lnSpc>
                <a:spcPts val="3813"/>
              </a:lnSpc>
              <a:buFont typeface="Arial"/>
              <a:buChar char="•"/>
            </a:pPr>
            <a:r>
              <a:rPr lang="en-US" sz="3200" spc="305" dirty="0">
                <a:solidFill>
                  <a:srgbClr val="000000"/>
                </a:solidFill>
                <a:latin typeface="Lato Italics"/>
              </a:rPr>
              <a:t>We first used 3 models to check the best suitable for our data set</a:t>
            </a:r>
          </a:p>
          <a:p>
            <a:pPr marL="658622" lvl="1" indent="-329311">
              <a:lnSpc>
                <a:spcPts val="3813"/>
              </a:lnSpc>
              <a:buFont typeface="Arial"/>
              <a:buChar char="•"/>
            </a:pPr>
            <a:r>
              <a:rPr lang="en-US" sz="3200" spc="305" dirty="0">
                <a:solidFill>
                  <a:srgbClr val="000000"/>
                </a:solidFill>
                <a:latin typeface="Lato Italics"/>
              </a:rPr>
              <a:t>Linear Regression Model</a:t>
            </a:r>
          </a:p>
          <a:p>
            <a:pPr marL="658622" lvl="1" indent="-329311">
              <a:lnSpc>
                <a:spcPts val="3813"/>
              </a:lnSpc>
              <a:buFont typeface="Arial"/>
              <a:buChar char="•"/>
            </a:pPr>
            <a:r>
              <a:rPr lang="en-US" sz="3200" spc="305" dirty="0">
                <a:solidFill>
                  <a:srgbClr val="000000"/>
                </a:solidFill>
                <a:latin typeface="Lato Italics"/>
              </a:rPr>
              <a:t>Decision Tree</a:t>
            </a:r>
          </a:p>
          <a:p>
            <a:pPr marL="658622" lvl="1" indent="-329311">
              <a:lnSpc>
                <a:spcPts val="3813"/>
              </a:lnSpc>
              <a:buFont typeface="Arial"/>
              <a:buChar char="•"/>
            </a:pPr>
            <a:r>
              <a:rPr lang="en-US" sz="3200" spc="305" dirty="0">
                <a:solidFill>
                  <a:srgbClr val="000000"/>
                </a:solidFill>
                <a:latin typeface="Lato Italics"/>
              </a:rPr>
              <a:t>Random Forest Model</a:t>
            </a:r>
          </a:p>
          <a:p>
            <a:pPr>
              <a:lnSpc>
                <a:spcPts val="3813"/>
              </a:lnSpc>
            </a:pPr>
            <a:endParaRPr lang="en-US" sz="3200" spc="305" dirty="0">
              <a:solidFill>
                <a:srgbClr val="000000"/>
              </a:solidFill>
              <a:latin typeface="Lato Italics"/>
            </a:endParaRPr>
          </a:p>
          <a:p>
            <a:pPr>
              <a:lnSpc>
                <a:spcPts val="3813"/>
              </a:lnSpc>
            </a:pPr>
            <a:endParaRPr lang="en-US" sz="3200" spc="305" dirty="0">
              <a:solidFill>
                <a:srgbClr val="000000"/>
              </a:solidFill>
              <a:latin typeface="Lato Italics"/>
            </a:endParaRPr>
          </a:p>
          <a:p>
            <a:pPr marL="658622" lvl="1" indent="-329311">
              <a:lnSpc>
                <a:spcPts val="3813"/>
              </a:lnSpc>
              <a:buFont typeface="Arial"/>
              <a:buChar char="•"/>
            </a:pPr>
            <a:r>
              <a:rPr lang="en-US" sz="3200" spc="305" dirty="0">
                <a:solidFill>
                  <a:srgbClr val="000000"/>
                </a:solidFill>
                <a:latin typeface="Lato Italics" panose="020B0604020202020204" charset="0"/>
                <a:ea typeface="Lato Italics" panose="020B0604020202020204" charset="0"/>
                <a:cs typeface="Lato Italics" panose="020B0604020202020204" charset="0"/>
              </a:rPr>
              <a:t>Among these 3, we found that linear regression model gave us the best result as it has the lowest RMSE value.</a:t>
            </a:r>
          </a:p>
        </p:txBody>
      </p:sp>
      <p:sp>
        <p:nvSpPr>
          <p:cNvPr id="27" name="TextBox 27"/>
          <p:cNvSpPr txBox="1"/>
          <p:nvPr/>
        </p:nvSpPr>
        <p:spPr>
          <a:xfrm>
            <a:off x="2123218" y="897430"/>
            <a:ext cx="7020782" cy="1019175"/>
          </a:xfrm>
          <a:prstGeom prst="rect">
            <a:avLst/>
          </a:prstGeom>
        </p:spPr>
        <p:txBody>
          <a:bodyPr lIns="0" tIns="0" rIns="0" bIns="0" rtlCol="0" anchor="t">
            <a:spAutoFit/>
          </a:bodyPr>
          <a:lstStyle/>
          <a:p>
            <a:pPr algn="ctr">
              <a:lnSpc>
                <a:spcPts val="7349"/>
              </a:lnSpc>
            </a:pPr>
            <a:r>
              <a:rPr lang="en-US" sz="6999" spc="349">
                <a:solidFill>
                  <a:srgbClr val="FFFFFF"/>
                </a:solidFill>
                <a:latin typeface="Poppins ExtraBold"/>
              </a:rPr>
              <a:t>MODEL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76816" y="0"/>
            <a:ext cx="452408" cy="10287000"/>
            <a:chOff x="0" y="0"/>
            <a:chExt cx="165040" cy="3752725"/>
          </a:xfrm>
        </p:grpSpPr>
        <p:sp>
          <p:nvSpPr>
            <p:cNvPr id="3" name="Freeform 3"/>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sp>
      </p:grpSp>
      <p:grpSp>
        <p:nvGrpSpPr>
          <p:cNvPr id="4" name="Group 4"/>
          <p:cNvGrpSpPr/>
          <p:nvPr/>
        </p:nvGrpSpPr>
        <p:grpSpPr>
          <a:xfrm rot="-2700000">
            <a:off x="15385959" y="1860459"/>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6" name="Group 6"/>
          <p:cNvGrpSpPr/>
          <p:nvPr/>
        </p:nvGrpSpPr>
        <p:grpSpPr>
          <a:xfrm rot="2700000">
            <a:off x="15742560" y="221706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8" name="Group 8"/>
          <p:cNvGrpSpPr/>
          <p:nvPr/>
        </p:nvGrpSpPr>
        <p:grpSpPr>
          <a:xfrm rot="2700000">
            <a:off x="11524419" y="8043030"/>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0" name="Group 10"/>
          <p:cNvGrpSpPr/>
          <p:nvPr/>
        </p:nvGrpSpPr>
        <p:grpSpPr>
          <a:xfrm rot="2700000">
            <a:off x="11524419" y="-3920369"/>
            <a:ext cx="6164339" cy="6164339"/>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grpSp>
        <p:nvGrpSpPr>
          <p:cNvPr id="12" name="Group 12"/>
          <p:cNvGrpSpPr>
            <a:grpSpLocks noChangeAspect="1"/>
          </p:cNvGrpSpPr>
          <p:nvPr/>
        </p:nvGrpSpPr>
        <p:grpSpPr>
          <a:xfrm>
            <a:off x="13677280" y="1955378"/>
            <a:ext cx="3963020" cy="5276243"/>
            <a:chOff x="0" y="0"/>
            <a:chExt cx="3663950" cy="4878070"/>
          </a:xfrm>
        </p:grpSpPr>
        <p:sp>
          <p:nvSpPr>
            <p:cNvPr id="13" name="Freeform 13"/>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2"/>
              <a:stretch>
                <a:fillRect l="-50291" r="-50291"/>
              </a:stretch>
            </a:blipFill>
          </p:spPr>
        </p:sp>
        <p:sp>
          <p:nvSpPr>
            <p:cNvPr id="14" name="Freeform 14"/>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5271FF"/>
            </a:solidFill>
          </p:spPr>
        </p:sp>
      </p:grpSp>
      <p:grpSp>
        <p:nvGrpSpPr>
          <p:cNvPr id="15" name="Group 15"/>
          <p:cNvGrpSpPr>
            <a:grpSpLocks noChangeAspect="1"/>
          </p:cNvGrpSpPr>
          <p:nvPr/>
        </p:nvGrpSpPr>
        <p:grpSpPr>
          <a:xfrm>
            <a:off x="11836892" y="3055379"/>
            <a:ext cx="3963020" cy="5276243"/>
            <a:chOff x="0" y="0"/>
            <a:chExt cx="3663950" cy="4878070"/>
          </a:xfrm>
        </p:grpSpPr>
        <p:sp>
          <p:nvSpPr>
            <p:cNvPr id="16" name="Freeform 16"/>
            <p:cNvSpPr/>
            <p:nvPr/>
          </p:nvSpPr>
          <p:spPr>
            <a:xfrm>
              <a:off x="31750" y="31750"/>
              <a:ext cx="3600450" cy="4814570"/>
            </a:xfrm>
            <a:custGeom>
              <a:avLst/>
              <a:gdLst/>
              <a:ahLst/>
              <a:cxnLst/>
              <a:rect l="l" t="t" r="r" b="b"/>
              <a:pathLst>
                <a:path w="3600450" h="4814570">
                  <a:moveTo>
                    <a:pt x="0" y="0"/>
                  </a:moveTo>
                  <a:lnTo>
                    <a:pt x="3600450" y="0"/>
                  </a:lnTo>
                  <a:lnTo>
                    <a:pt x="3600450" y="4814570"/>
                  </a:lnTo>
                  <a:lnTo>
                    <a:pt x="0" y="4814570"/>
                  </a:lnTo>
                  <a:close/>
                </a:path>
              </a:pathLst>
            </a:custGeom>
            <a:blipFill>
              <a:blip r:embed="rId3"/>
              <a:stretch>
                <a:fillRect l="-55671" r="-44910"/>
              </a:stretch>
            </a:blipFill>
          </p:spPr>
        </p:sp>
        <p:sp>
          <p:nvSpPr>
            <p:cNvPr id="17" name="Freeform 17"/>
            <p:cNvSpPr/>
            <p:nvPr/>
          </p:nvSpPr>
          <p:spPr>
            <a:xfrm>
              <a:off x="0" y="0"/>
              <a:ext cx="3663950" cy="4878070"/>
            </a:xfrm>
            <a:custGeom>
              <a:avLst/>
              <a:gdLst/>
              <a:ahLst/>
              <a:cxnLst/>
              <a:rect l="l" t="t" r="r" b="b"/>
              <a:pathLst>
                <a:path w="3663950" h="4878070">
                  <a:moveTo>
                    <a:pt x="3663950" y="4878070"/>
                  </a:moveTo>
                  <a:lnTo>
                    <a:pt x="0" y="4878070"/>
                  </a:lnTo>
                  <a:lnTo>
                    <a:pt x="0" y="0"/>
                  </a:lnTo>
                  <a:lnTo>
                    <a:pt x="3663950" y="0"/>
                  </a:lnTo>
                  <a:lnTo>
                    <a:pt x="3663950" y="4878070"/>
                  </a:lnTo>
                  <a:close/>
                  <a:moveTo>
                    <a:pt x="63500" y="4814570"/>
                  </a:moveTo>
                  <a:lnTo>
                    <a:pt x="3600450" y="4814570"/>
                  </a:lnTo>
                  <a:lnTo>
                    <a:pt x="3600450" y="63500"/>
                  </a:lnTo>
                  <a:lnTo>
                    <a:pt x="63500" y="63500"/>
                  </a:lnTo>
                  <a:lnTo>
                    <a:pt x="63500" y="4814570"/>
                  </a:lnTo>
                  <a:close/>
                </a:path>
              </a:pathLst>
            </a:custGeom>
            <a:solidFill>
              <a:srgbClr val="5271FF"/>
            </a:solidFill>
          </p:spPr>
        </p:sp>
      </p:grpSp>
      <p:grpSp>
        <p:nvGrpSpPr>
          <p:cNvPr id="18" name="Group 18"/>
          <p:cNvGrpSpPr/>
          <p:nvPr/>
        </p:nvGrpSpPr>
        <p:grpSpPr>
          <a:xfrm rot="-5400000">
            <a:off x="568482" y="1960670"/>
            <a:ext cx="829509" cy="1966473"/>
            <a:chOff x="0" y="0"/>
            <a:chExt cx="2354580" cy="5581882"/>
          </a:xfrm>
        </p:grpSpPr>
        <p:sp>
          <p:nvSpPr>
            <p:cNvPr id="19" name="Freeform 19"/>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grpSp>
        <p:nvGrpSpPr>
          <p:cNvPr id="20" name="Group 20"/>
          <p:cNvGrpSpPr/>
          <p:nvPr/>
        </p:nvGrpSpPr>
        <p:grpSpPr>
          <a:xfrm rot="-5400000">
            <a:off x="4980926" y="-2587876"/>
            <a:ext cx="1629197" cy="7951652"/>
            <a:chOff x="0" y="0"/>
            <a:chExt cx="2354580" cy="11492046"/>
          </a:xfrm>
        </p:grpSpPr>
        <p:sp>
          <p:nvSpPr>
            <p:cNvPr id="21" name="Freeform 21"/>
            <p:cNvSpPr/>
            <p:nvPr/>
          </p:nvSpPr>
          <p:spPr>
            <a:xfrm>
              <a:off x="0" y="0"/>
              <a:ext cx="2353310" cy="11492046"/>
            </a:xfrm>
            <a:custGeom>
              <a:avLst/>
              <a:gdLst/>
              <a:ahLst/>
              <a:cxnLst/>
              <a:rect l="l" t="t" r="r" b="b"/>
              <a:pathLst>
                <a:path w="2353310" h="11492046">
                  <a:moveTo>
                    <a:pt x="784860" y="11424736"/>
                  </a:moveTo>
                  <a:cubicBezTo>
                    <a:pt x="905510" y="11465376"/>
                    <a:pt x="1042670" y="11492046"/>
                    <a:pt x="1177290" y="11492046"/>
                  </a:cubicBezTo>
                  <a:cubicBezTo>
                    <a:pt x="1311910" y="11492046"/>
                    <a:pt x="1441450" y="11469186"/>
                    <a:pt x="1560830" y="11428546"/>
                  </a:cubicBezTo>
                  <a:cubicBezTo>
                    <a:pt x="1563370" y="11427276"/>
                    <a:pt x="1565910" y="11427276"/>
                    <a:pt x="1568450" y="11426006"/>
                  </a:cubicBezTo>
                  <a:cubicBezTo>
                    <a:pt x="2016760" y="11263446"/>
                    <a:pt x="2346960" y="10834186"/>
                    <a:pt x="2353310" y="10306003"/>
                  </a:cubicBezTo>
                  <a:lnTo>
                    <a:pt x="2353310" y="0"/>
                  </a:lnTo>
                  <a:lnTo>
                    <a:pt x="0" y="0"/>
                  </a:lnTo>
                  <a:lnTo>
                    <a:pt x="0" y="10298100"/>
                  </a:lnTo>
                  <a:cubicBezTo>
                    <a:pt x="6350" y="10836725"/>
                    <a:pt x="331470" y="11265986"/>
                    <a:pt x="784860" y="11424736"/>
                  </a:cubicBezTo>
                  <a:close/>
                </a:path>
              </a:pathLst>
            </a:custGeom>
            <a:solidFill>
              <a:srgbClr val="2B4A9D"/>
            </a:solidFill>
          </p:spPr>
        </p:sp>
      </p:grpSp>
      <p:grpSp>
        <p:nvGrpSpPr>
          <p:cNvPr id="22" name="Group 22"/>
          <p:cNvGrpSpPr/>
          <p:nvPr/>
        </p:nvGrpSpPr>
        <p:grpSpPr>
          <a:xfrm rot="-5400000">
            <a:off x="568482" y="4415830"/>
            <a:ext cx="829509" cy="1966473"/>
            <a:chOff x="0" y="0"/>
            <a:chExt cx="2354580" cy="5581882"/>
          </a:xfrm>
        </p:grpSpPr>
        <p:sp>
          <p:nvSpPr>
            <p:cNvPr id="23" name="Freeform 23"/>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grpSp>
        <p:nvGrpSpPr>
          <p:cNvPr id="24" name="Group 24"/>
          <p:cNvGrpSpPr/>
          <p:nvPr/>
        </p:nvGrpSpPr>
        <p:grpSpPr>
          <a:xfrm rot="-5400000">
            <a:off x="568482" y="6870991"/>
            <a:ext cx="829509" cy="1966473"/>
            <a:chOff x="0" y="0"/>
            <a:chExt cx="2354580" cy="5581882"/>
          </a:xfrm>
        </p:grpSpPr>
        <p:sp>
          <p:nvSpPr>
            <p:cNvPr id="25" name="Freeform 25"/>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5"/>
                  </a:cubicBezTo>
                  <a:lnTo>
                    <a:pt x="2353310" y="0"/>
                  </a:lnTo>
                  <a:lnTo>
                    <a:pt x="0" y="0"/>
                  </a:lnTo>
                  <a:lnTo>
                    <a:pt x="0" y="4410668"/>
                  </a:lnTo>
                  <a:cubicBezTo>
                    <a:pt x="6350" y="4926562"/>
                    <a:pt x="331470" y="5355822"/>
                    <a:pt x="784860" y="5514572"/>
                  </a:cubicBezTo>
                  <a:close/>
                </a:path>
              </a:pathLst>
            </a:custGeom>
            <a:solidFill>
              <a:srgbClr val="2B4A9D"/>
            </a:solidFill>
          </p:spPr>
        </p:sp>
      </p:grpSp>
      <p:sp>
        <p:nvSpPr>
          <p:cNvPr id="26" name="TextBox 26"/>
          <p:cNvSpPr txBox="1"/>
          <p:nvPr/>
        </p:nvSpPr>
        <p:spPr>
          <a:xfrm>
            <a:off x="2285304" y="3746872"/>
            <a:ext cx="9232758" cy="3146406"/>
          </a:xfrm>
          <a:prstGeom prst="rect">
            <a:avLst/>
          </a:prstGeom>
        </p:spPr>
        <p:txBody>
          <a:bodyPr lIns="0" tIns="0" rIns="0" bIns="0" rtlCol="0" anchor="t">
            <a:spAutoFit/>
          </a:bodyPr>
          <a:lstStyle/>
          <a:p>
            <a:pPr marL="864254" lvl="1" indent="-432127">
              <a:lnSpc>
                <a:spcPts val="5003"/>
              </a:lnSpc>
              <a:buFont typeface="Arial"/>
              <a:buChar char="•"/>
            </a:pPr>
            <a:r>
              <a:rPr lang="en-US" sz="3200" spc="400" dirty="0">
                <a:solidFill>
                  <a:srgbClr val="000000"/>
                </a:solidFill>
                <a:latin typeface="Lato Italics"/>
              </a:rPr>
              <a:t>Reduce human efforts</a:t>
            </a:r>
          </a:p>
          <a:p>
            <a:pPr marL="864254" lvl="1" indent="-432127">
              <a:lnSpc>
                <a:spcPts val="5003"/>
              </a:lnSpc>
              <a:buFont typeface="Arial"/>
              <a:buChar char="•"/>
            </a:pPr>
            <a:r>
              <a:rPr lang="en-US" sz="3200" spc="400" dirty="0">
                <a:solidFill>
                  <a:srgbClr val="000000"/>
                </a:solidFill>
                <a:latin typeface="Lato Italics"/>
              </a:rPr>
              <a:t>Helps to predict the chance of admission of a student easily.</a:t>
            </a:r>
          </a:p>
          <a:p>
            <a:pPr marL="864254" lvl="1" indent="-432127">
              <a:lnSpc>
                <a:spcPts val="5003"/>
              </a:lnSpc>
              <a:buFont typeface="Arial"/>
              <a:buChar char="•"/>
            </a:pPr>
            <a:r>
              <a:rPr lang="en-US" sz="3200" spc="400" dirty="0">
                <a:solidFill>
                  <a:srgbClr val="000000"/>
                </a:solidFill>
                <a:latin typeface="Lato Italics"/>
              </a:rPr>
              <a:t>Helps to reduce the time consumption.</a:t>
            </a:r>
          </a:p>
        </p:txBody>
      </p:sp>
      <p:sp>
        <p:nvSpPr>
          <p:cNvPr id="27" name="TextBox 27"/>
          <p:cNvSpPr txBox="1"/>
          <p:nvPr/>
        </p:nvSpPr>
        <p:spPr>
          <a:xfrm>
            <a:off x="2123218" y="897430"/>
            <a:ext cx="7020782" cy="1019175"/>
          </a:xfrm>
          <a:prstGeom prst="rect">
            <a:avLst/>
          </a:prstGeom>
        </p:spPr>
        <p:txBody>
          <a:bodyPr lIns="0" tIns="0" rIns="0" bIns="0" rtlCol="0" anchor="t">
            <a:spAutoFit/>
          </a:bodyPr>
          <a:lstStyle/>
          <a:p>
            <a:pPr algn="ctr">
              <a:lnSpc>
                <a:spcPts val="7349"/>
              </a:lnSpc>
            </a:pPr>
            <a:r>
              <a:rPr lang="en-US" sz="6999" spc="349">
                <a:solidFill>
                  <a:srgbClr val="FFFFFF"/>
                </a:solidFill>
                <a:latin typeface="Poppins ExtraBold"/>
              </a:rPr>
              <a:t>BENIFITS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5004959" y="1860459"/>
            <a:ext cx="6566081" cy="6566081"/>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sp>
      </p:grpSp>
      <p:grpSp>
        <p:nvGrpSpPr>
          <p:cNvPr id="4" name="Group 4"/>
          <p:cNvGrpSpPr/>
          <p:nvPr/>
        </p:nvGrpSpPr>
        <p:grpSpPr>
          <a:xfrm rot="2700000">
            <a:off x="15361560" y="2217060"/>
            <a:ext cx="5852880" cy="5852880"/>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sp>
      </p:grpSp>
      <p:grpSp>
        <p:nvGrpSpPr>
          <p:cNvPr id="6" name="Group 6"/>
          <p:cNvGrpSpPr/>
          <p:nvPr/>
        </p:nvGrpSpPr>
        <p:grpSpPr>
          <a:xfrm rot="2700000">
            <a:off x="11143419" y="8163269"/>
            <a:ext cx="6164339" cy="6164339"/>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sp>
      </p:grpSp>
      <p:pic>
        <p:nvPicPr>
          <p:cNvPr id="8" name="Picture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499815" y="1028700"/>
            <a:ext cx="766692" cy="639839"/>
          </a:xfrm>
          <a:prstGeom prst="rect">
            <a:avLst/>
          </a:prstGeom>
        </p:spPr>
      </p:pic>
      <p:sp>
        <p:nvSpPr>
          <p:cNvPr id="9" name="TextBox 9"/>
          <p:cNvSpPr txBox="1"/>
          <p:nvPr/>
        </p:nvSpPr>
        <p:spPr>
          <a:xfrm>
            <a:off x="2224837" y="5041183"/>
            <a:ext cx="12616379" cy="1781186"/>
          </a:xfrm>
          <a:prstGeom prst="rect">
            <a:avLst/>
          </a:prstGeom>
        </p:spPr>
        <p:txBody>
          <a:bodyPr lIns="0" tIns="0" rIns="0" bIns="0" rtlCol="0" anchor="t">
            <a:spAutoFit/>
          </a:bodyPr>
          <a:lstStyle/>
          <a:p>
            <a:pPr>
              <a:lnSpc>
                <a:spcPts val="12600"/>
              </a:lnSpc>
            </a:pPr>
            <a:r>
              <a:rPr lang="en-US" sz="12000" spc="600">
                <a:solidFill>
                  <a:srgbClr val="2B4A9D"/>
                </a:solidFill>
                <a:latin typeface="Poppins ExtraBold Bold"/>
              </a:rPr>
              <a:t>THANK YOU</a:t>
            </a:r>
          </a:p>
        </p:txBody>
      </p:sp>
      <p:grpSp>
        <p:nvGrpSpPr>
          <p:cNvPr id="10" name="Group 10"/>
          <p:cNvGrpSpPr/>
          <p:nvPr/>
        </p:nvGrpSpPr>
        <p:grpSpPr>
          <a:xfrm>
            <a:off x="0" y="0"/>
            <a:ext cx="541602" cy="10287000"/>
            <a:chOff x="0" y="0"/>
            <a:chExt cx="157867" cy="2998468"/>
          </a:xfrm>
        </p:grpSpPr>
        <p:sp>
          <p:nvSpPr>
            <p:cNvPr id="11" name="Freeform 11"/>
            <p:cNvSpPr/>
            <p:nvPr/>
          </p:nvSpPr>
          <p:spPr>
            <a:xfrm>
              <a:off x="0" y="0"/>
              <a:ext cx="157867" cy="2998468"/>
            </a:xfrm>
            <a:custGeom>
              <a:avLst/>
              <a:gdLst/>
              <a:ahLst/>
              <a:cxnLst/>
              <a:rect l="l" t="t" r="r" b="b"/>
              <a:pathLst>
                <a:path w="157867" h="2998468">
                  <a:moveTo>
                    <a:pt x="0" y="0"/>
                  </a:moveTo>
                  <a:lnTo>
                    <a:pt x="157867" y="0"/>
                  </a:lnTo>
                  <a:lnTo>
                    <a:pt x="157867" y="2998468"/>
                  </a:lnTo>
                  <a:lnTo>
                    <a:pt x="0" y="2998468"/>
                  </a:lnTo>
                  <a:close/>
                </a:path>
              </a:pathLst>
            </a:custGeom>
            <a:solidFill>
              <a:srgbClr val="2B4A9D"/>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140</Words>
  <Application>Microsoft Office PowerPoint</Application>
  <PresentationFormat>Custom</PresentationFormat>
  <Paragraphs>31</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Calibri</vt:lpstr>
      <vt:lpstr>Poppins ExtraBold Bold</vt:lpstr>
      <vt:lpstr>Lato Italics</vt:lpstr>
      <vt:lpstr>Arial</vt:lpstr>
      <vt:lpstr>Lato</vt:lpstr>
      <vt:lpstr>Poppins ExtraBold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admission Predictor</dc:title>
  <cp:lastModifiedBy>Harrini Lakshmi Narayanan [Student]</cp:lastModifiedBy>
  <cp:revision>3</cp:revision>
  <dcterms:created xsi:type="dcterms:W3CDTF">2006-08-16T00:00:00Z</dcterms:created>
  <dcterms:modified xsi:type="dcterms:W3CDTF">2022-12-09T20:24:34Z</dcterms:modified>
  <dc:identifier>DAFUGyRZQxc</dc:identifier>
</cp:coreProperties>
</file>

<file path=docProps/thumbnail.jpeg>
</file>